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38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0163E1D-6A09-4965-8517-2FC4DD85DC1E}" type="datetimeFigureOut">
              <a:rPr lang="en-US" smtClean="0"/>
              <a:t>7/15/2014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B596834-633C-41B7-B101-53F468F3409A}"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63E1D-6A09-4965-8517-2FC4DD85DC1E}"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63E1D-6A09-4965-8517-2FC4DD85DC1E}"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163E1D-6A09-4965-8517-2FC4DD85DC1E}"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163E1D-6A09-4965-8517-2FC4DD85DC1E}"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0163E1D-6A09-4965-8517-2FC4DD85DC1E}"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96834-633C-41B7-B101-53F468F3409A}"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163E1D-6A09-4965-8517-2FC4DD85DC1E}" type="datetimeFigureOut">
              <a:rPr lang="en-US" smtClean="0"/>
              <a:t>7/15/2014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163E1D-6A09-4965-8517-2FC4DD85DC1E}" type="datetimeFigureOut">
              <a:rPr lang="en-US" smtClean="0"/>
              <a:t>7/15/2014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63E1D-6A09-4965-8517-2FC4DD85DC1E}" type="datetimeFigureOut">
              <a:rPr lang="en-US" smtClean="0"/>
              <a:t>7/15/2014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0163E1D-6A09-4965-8517-2FC4DD85DC1E}" type="datetimeFigureOut">
              <a:rPr lang="en-US" smtClean="0"/>
              <a:t>7/15/2014</a:t>
            </a:fld>
            <a:endParaRPr lang="en-US"/>
          </a:p>
        </p:txBody>
      </p:sp>
      <p:sp>
        <p:nvSpPr>
          <p:cNvPr id="7" name="Slide Number Placeholder 6"/>
          <p:cNvSpPr>
            <a:spLocks noGrp="1"/>
          </p:cNvSpPr>
          <p:nvPr>
            <p:ph type="sldNum" sz="quarter" idx="12"/>
          </p:nvPr>
        </p:nvSpPr>
        <p:spPr/>
        <p:txBody>
          <a:bodyPr/>
          <a:lstStyle/>
          <a:p>
            <a:fld id="{1B596834-633C-41B7-B101-53F468F3409A}"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63E1D-6A09-4965-8517-2FC4DD85DC1E}" type="datetimeFigureOut">
              <a:rPr lang="en-US" smtClean="0"/>
              <a:t>7/15/2014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B596834-633C-41B7-B101-53F468F3409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0163E1D-6A09-4965-8517-2FC4DD85DC1E}" type="datetimeFigureOut">
              <a:rPr lang="en-US" smtClean="0"/>
              <a:t>7/15/2014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B596834-633C-41B7-B101-53F468F3409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youtube.com/watch?v=hXaswpUjK-M"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t>Reproduction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600" y="2362200"/>
            <a:ext cx="4953000" cy="3714750"/>
          </a:xfrm>
          <a:prstGeom prst="rect">
            <a:avLst/>
          </a:prstGeom>
        </p:spPr>
      </p:pic>
    </p:spTree>
    <p:extLst>
      <p:ext uri="{BB962C8B-B14F-4D97-AF65-F5344CB8AC3E}">
        <p14:creationId xmlns:p14="http://schemas.microsoft.com/office/powerpoint/2010/main" val="4014740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229600" cy="5638800"/>
          </a:xfrm>
        </p:spPr>
        <p:txBody>
          <a:bodyPr>
            <a:normAutofit lnSpcReduction="10000"/>
          </a:bodyPr>
          <a:lstStyle/>
          <a:p>
            <a:pPr marL="0" indent="0">
              <a:buNone/>
            </a:pPr>
            <a:r>
              <a:rPr lang="en-US" b="1" dirty="0"/>
              <a:t>R</a:t>
            </a:r>
            <a:r>
              <a:rPr lang="en-US" b="1" dirty="0" smtClean="0"/>
              <a:t>eproduction Dictionary:</a:t>
            </a:r>
            <a:br>
              <a:rPr lang="en-US" b="1" dirty="0" smtClean="0"/>
            </a:br>
            <a:endParaRPr lang="en-US" b="1" dirty="0" smtClean="0"/>
          </a:p>
          <a:p>
            <a:pPr marL="0" indent="0">
              <a:buNone/>
            </a:pPr>
            <a:r>
              <a:rPr lang="en-US" b="1" dirty="0" smtClean="0"/>
              <a:t>Reproduction</a:t>
            </a:r>
            <a:r>
              <a:rPr lang="en-US" dirty="0" smtClean="0"/>
              <a:t/>
            </a:r>
            <a:br>
              <a:rPr lang="en-US" dirty="0" smtClean="0"/>
            </a:br>
            <a:r>
              <a:rPr lang="en-US" dirty="0" smtClean="0"/>
              <a:t>the transfer of genetic material from parent to offspring </a:t>
            </a:r>
            <a:br>
              <a:rPr lang="en-US" dirty="0" smtClean="0"/>
            </a:br>
            <a:endParaRPr lang="en-US" dirty="0" smtClean="0"/>
          </a:p>
          <a:p>
            <a:pPr marL="0" indent="0">
              <a:buNone/>
            </a:pPr>
            <a:r>
              <a:rPr lang="en-US" b="1" dirty="0"/>
              <a:t>S</a:t>
            </a:r>
            <a:r>
              <a:rPr lang="en-US" b="1" dirty="0" smtClean="0"/>
              <a:t>exual reproduction </a:t>
            </a:r>
          </a:p>
          <a:p>
            <a:pPr marL="0" indent="0">
              <a:buNone/>
            </a:pPr>
            <a:r>
              <a:rPr lang="en-US" dirty="0" smtClean="0"/>
              <a:t>the production of a new organism from 2 parents </a:t>
            </a:r>
          </a:p>
          <a:p>
            <a:pPr marL="0" indent="0">
              <a:buNone/>
            </a:pPr>
            <a:r>
              <a:rPr lang="en-US" b="1" dirty="0"/>
              <a:t>F</a:t>
            </a:r>
            <a:r>
              <a:rPr lang="en-US" b="1" dirty="0" smtClean="0"/>
              <a:t>ertilization </a:t>
            </a:r>
          </a:p>
          <a:p>
            <a:pPr marL="0" indent="0">
              <a:buNone/>
            </a:pPr>
            <a:r>
              <a:rPr lang="en-US" dirty="0" smtClean="0"/>
              <a:t>the union of a sperm cell and an egg cell to produce a new organism </a:t>
            </a:r>
            <a:br>
              <a:rPr lang="en-US" dirty="0" smtClean="0"/>
            </a:br>
            <a:endParaRPr lang="en-US" dirty="0" smtClean="0"/>
          </a:p>
          <a:p>
            <a:pPr marL="0" indent="0">
              <a:buNone/>
            </a:pPr>
            <a:r>
              <a:rPr lang="en-US" b="1" dirty="0"/>
              <a:t>A</a:t>
            </a:r>
            <a:r>
              <a:rPr lang="en-US" b="1" dirty="0" smtClean="0"/>
              <a:t>sexual reproduction </a:t>
            </a:r>
          </a:p>
          <a:p>
            <a:pPr marL="0" indent="0">
              <a:buNone/>
            </a:pPr>
            <a:r>
              <a:rPr lang="en-US" dirty="0" smtClean="0"/>
              <a:t>the production of a new organism from a single parent </a:t>
            </a:r>
          </a:p>
          <a:p>
            <a:endParaRPr lang="en-US" dirty="0"/>
          </a:p>
        </p:txBody>
      </p:sp>
    </p:spTree>
    <p:extLst>
      <p:ext uri="{BB962C8B-B14F-4D97-AF65-F5344CB8AC3E}">
        <p14:creationId xmlns:p14="http://schemas.microsoft.com/office/powerpoint/2010/main" val="2991532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Asexual Reproduction</a:t>
            </a:r>
            <a:endParaRPr lang="en-US" dirty="0"/>
          </a:p>
        </p:txBody>
      </p:sp>
      <p:sp>
        <p:nvSpPr>
          <p:cNvPr id="2" name="Title 1"/>
          <p:cNvSpPr>
            <a:spLocks noGrp="1"/>
          </p:cNvSpPr>
          <p:nvPr>
            <p:ph type="title"/>
          </p:nvPr>
        </p:nvSpPr>
        <p:spPr/>
        <p:txBody>
          <a:bodyPr/>
          <a:lstStyle/>
          <a:p>
            <a:r>
              <a:rPr lang="en-US" dirty="0" smtClean="0"/>
              <a:t>Asexual Reproducers</a:t>
            </a:r>
            <a:endParaRPr lang="en-US" dirty="0"/>
          </a:p>
        </p:txBody>
      </p:sp>
      <p:sp>
        <p:nvSpPr>
          <p:cNvPr id="9" name="Text Placeholder 8"/>
          <p:cNvSpPr>
            <a:spLocks noGrp="1"/>
          </p:cNvSpPr>
          <p:nvPr>
            <p:ph type="body" sz="half" idx="2"/>
          </p:nvPr>
        </p:nvSpPr>
        <p:spPr/>
        <p:txBody>
          <a:bodyPr/>
          <a:lstStyle/>
          <a:p>
            <a:pPr marL="285750" indent="-285750">
              <a:buFontTx/>
              <a:buChar char="-"/>
            </a:pPr>
            <a:r>
              <a:rPr lang="en-US" dirty="0" smtClean="0"/>
              <a:t>Starfish</a:t>
            </a:r>
          </a:p>
          <a:p>
            <a:pPr marL="285750" indent="-285750">
              <a:buFontTx/>
              <a:buChar char="-"/>
            </a:pPr>
            <a:r>
              <a:rPr lang="en-US" dirty="0" smtClean="0"/>
              <a:t>Hydras</a:t>
            </a:r>
          </a:p>
          <a:p>
            <a:pPr marL="285750" indent="-285750">
              <a:buFontTx/>
              <a:buChar char="-"/>
            </a:pPr>
            <a:r>
              <a:rPr lang="en-US" dirty="0" smtClean="0"/>
              <a:t>Sea anemones </a:t>
            </a:r>
          </a:p>
          <a:p>
            <a:pPr marL="285750" indent="-285750">
              <a:buFontTx/>
              <a:buChar char="-"/>
            </a:pPr>
            <a:endParaRPr lang="en-US" dirty="0" smtClean="0"/>
          </a:p>
          <a:p>
            <a:pPr marL="285750" indent="-285750">
              <a:buFontTx/>
              <a:buChar char="-"/>
            </a:pPr>
            <a:endParaRPr lang="en-US" dirty="0"/>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964" y="1974291"/>
            <a:ext cx="3440914" cy="1884182"/>
          </a:xfrm>
          <a:prstGeom prst="rect">
            <a:avLst/>
          </a:prstGeom>
        </p:spPr>
      </p:pic>
      <p:sp>
        <p:nvSpPr>
          <p:cNvPr id="5" name="Rectangle 4"/>
          <p:cNvSpPr/>
          <p:nvPr/>
        </p:nvSpPr>
        <p:spPr>
          <a:xfrm>
            <a:off x="1219200" y="4211782"/>
            <a:ext cx="4572000" cy="1477328"/>
          </a:xfrm>
          <a:prstGeom prst="rect">
            <a:avLst/>
          </a:prstGeom>
        </p:spPr>
        <p:txBody>
          <a:bodyPr>
            <a:spAutoFit/>
          </a:bodyPr>
          <a:lstStyle/>
          <a:p>
            <a:r>
              <a:rPr lang="en-US" dirty="0" smtClean="0">
                <a:hlinkClick r:id="rId2"/>
              </a:rPr>
              <a:t>http://www.youtube.</a:t>
            </a:r>
            <a:br>
              <a:rPr lang="en-US" dirty="0" smtClean="0">
                <a:hlinkClick r:id="rId2"/>
              </a:rPr>
            </a:br>
            <a:r>
              <a:rPr lang="en-US" dirty="0" smtClean="0">
                <a:hlinkClick r:id="rId2"/>
              </a:rPr>
              <a:t>com/</a:t>
            </a:r>
            <a:r>
              <a:rPr lang="en-US" dirty="0" err="1" smtClean="0">
                <a:hlinkClick r:id="rId2"/>
              </a:rPr>
              <a:t>watch?v</a:t>
            </a:r>
            <a:r>
              <a:rPr lang="en-US" dirty="0" smtClean="0">
                <a:hlinkClick r:id="rId2"/>
              </a:rPr>
              <a:t>=</a:t>
            </a:r>
            <a:r>
              <a:rPr lang="en-US" dirty="0" err="1" smtClean="0">
                <a:hlinkClick r:id="rId2"/>
              </a:rPr>
              <a:t>hXasw</a:t>
            </a:r>
            <a:r>
              <a:rPr lang="en-US" dirty="0" smtClean="0">
                <a:hlinkClick r:id="rId2"/>
              </a:rPr>
              <a:t/>
            </a:r>
            <a:br>
              <a:rPr lang="en-US" dirty="0" smtClean="0">
                <a:hlinkClick r:id="rId2"/>
              </a:rPr>
            </a:br>
            <a:r>
              <a:rPr lang="en-US" dirty="0" err="1" smtClean="0">
                <a:hlinkClick r:id="rId2"/>
              </a:rPr>
              <a:t>pUjK</a:t>
            </a:r>
            <a:r>
              <a:rPr lang="en-US" dirty="0" smtClean="0">
                <a:hlinkClick r:id="rId2"/>
              </a:rPr>
              <a:t>-M</a:t>
            </a:r>
            <a:endParaRPr lang="en-US" dirty="0" smtClean="0"/>
          </a:p>
          <a:p>
            <a:endParaRPr lang="en-US" dirty="0" smtClean="0"/>
          </a:p>
          <a:p>
            <a:endParaRPr lang="en-US" dirty="0"/>
          </a:p>
        </p:txBody>
      </p:sp>
    </p:spTree>
    <p:extLst>
      <p:ext uri="{BB962C8B-B14F-4D97-AF65-F5344CB8AC3E}">
        <p14:creationId xmlns:p14="http://schemas.microsoft.com/office/powerpoint/2010/main" val="1080142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00600" y="947354"/>
            <a:ext cx="3304572" cy="1463153"/>
          </a:xfrm>
        </p:spPr>
        <p:txBody>
          <a:bodyPr/>
          <a:lstStyle/>
          <a:p>
            <a:r>
              <a:rPr lang="en-US" dirty="0" smtClean="0"/>
              <a:t>Starfish Lifecycle </a:t>
            </a:r>
            <a:endParaRPr lang="en-US" dirty="0"/>
          </a:p>
        </p:txBody>
      </p:sp>
      <p:sp>
        <p:nvSpPr>
          <p:cNvPr id="4" name="Text Placeholder 3"/>
          <p:cNvSpPr>
            <a:spLocks noGrp="1"/>
          </p:cNvSpPr>
          <p:nvPr>
            <p:ph type="body" sz="half" idx="2"/>
          </p:nvPr>
        </p:nvSpPr>
        <p:spPr>
          <a:xfrm>
            <a:off x="4736592" y="2590800"/>
            <a:ext cx="3298784" cy="3064098"/>
          </a:xfrm>
        </p:spPr>
        <p:txBody>
          <a:bodyPr>
            <a:normAutofit lnSpcReduction="10000"/>
          </a:bodyPr>
          <a:lstStyle/>
          <a:p>
            <a:r>
              <a:rPr lang="en-US" dirty="0" smtClean="0"/>
              <a:t>Starfish are asexual reproducers because the new organism is reproduced from a single parent. </a:t>
            </a:r>
          </a:p>
          <a:p>
            <a:r>
              <a:rPr lang="en-US" dirty="0" smtClean="0"/>
              <a:t>However, not all starfish are asexual reproducers. Some species of star fish send out eggs to be fertilized by the male starfish. This is called spawning.  The new embryos live in the open water amongst plankton. </a:t>
            </a:r>
            <a:endParaRPr lang="en-US" dirty="0"/>
          </a:p>
        </p:txBody>
      </p:sp>
      <p:pic>
        <p:nvPicPr>
          <p:cNvPr id="1026" name="Picture 2" descr="http://www.simonpizarro.com/Educacion/2ESO/82%20Las%20funciones%20vitales%20Interaction%20Reproduction_archivos/image0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546" y="732152"/>
            <a:ext cx="3560618" cy="46780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28800" y="732152"/>
            <a:ext cx="1219200" cy="646331"/>
          </a:xfrm>
          <a:prstGeom prst="rect">
            <a:avLst/>
          </a:prstGeom>
          <a:solidFill>
            <a:schemeClr val="bg1"/>
          </a:solidFill>
        </p:spPr>
        <p:txBody>
          <a:bodyPr wrap="square" rtlCol="0">
            <a:spAutoFit/>
          </a:bodyPr>
          <a:lstStyle/>
          <a:p>
            <a:r>
              <a:rPr lang="en-US" dirty="0" smtClean="0"/>
              <a:t>Adult Starfish</a:t>
            </a:r>
            <a:endParaRPr lang="en-US" dirty="0"/>
          </a:p>
        </p:txBody>
      </p:sp>
      <p:sp>
        <p:nvSpPr>
          <p:cNvPr id="6" name="TextBox 5"/>
          <p:cNvSpPr txBox="1"/>
          <p:nvPr/>
        </p:nvSpPr>
        <p:spPr>
          <a:xfrm>
            <a:off x="1371600" y="2041175"/>
            <a:ext cx="2895600" cy="369332"/>
          </a:xfrm>
          <a:prstGeom prst="rect">
            <a:avLst/>
          </a:prstGeom>
          <a:solidFill>
            <a:schemeClr val="bg1"/>
          </a:solidFill>
        </p:spPr>
        <p:txBody>
          <a:bodyPr wrap="square" rtlCol="0">
            <a:spAutoFit/>
          </a:bodyPr>
          <a:lstStyle/>
          <a:p>
            <a:r>
              <a:rPr lang="en-US" dirty="0" smtClean="0"/>
              <a:t>Fragmentation of limb</a:t>
            </a:r>
            <a:endParaRPr lang="en-US" dirty="0"/>
          </a:p>
        </p:txBody>
      </p:sp>
      <p:sp>
        <p:nvSpPr>
          <p:cNvPr id="7" name="TextBox 6"/>
          <p:cNvSpPr txBox="1"/>
          <p:nvPr/>
        </p:nvSpPr>
        <p:spPr>
          <a:xfrm>
            <a:off x="2209800" y="2895600"/>
            <a:ext cx="2251364" cy="646331"/>
          </a:xfrm>
          <a:prstGeom prst="rect">
            <a:avLst/>
          </a:prstGeom>
          <a:solidFill>
            <a:schemeClr val="bg1"/>
          </a:solidFill>
        </p:spPr>
        <p:txBody>
          <a:bodyPr wrap="square" rtlCol="0">
            <a:spAutoFit/>
          </a:bodyPr>
          <a:lstStyle/>
          <a:p>
            <a:r>
              <a:rPr lang="en-US" dirty="0" smtClean="0"/>
              <a:t>Limb regeneration</a:t>
            </a:r>
            <a:br>
              <a:rPr lang="en-US" dirty="0" smtClean="0"/>
            </a:br>
            <a:endParaRPr lang="en-US" dirty="0"/>
          </a:p>
        </p:txBody>
      </p:sp>
      <p:sp>
        <p:nvSpPr>
          <p:cNvPr id="8" name="TextBox 7"/>
          <p:cNvSpPr txBox="1"/>
          <p:nvPr/>
        </p:nvSpPr>
        <p:spPr>
          <a:xfrm>
            <a:off x="1004454" y="4343400"/>
            <a:ext cx="1814946" cy="1200329"/>
          </a:xfrm>
          <a:prstGeom prst="rect">
            <a:avLst/>
          </a:prstGeom>
          <a:solidFill>
            <a:schemeClr val="bg1"/>
          </a:solidFill>
        </p:spPr>
        <p:txBody>
          <a:bodyPr wrap="square" rtlCol="0">
            <a:spAutoFit/>
          </a:bodyPr>
          <a:lstStyle/>
          <a:p>
            <a:r>
              <a:rPr lang="en-US" dirty="0" smtClean="0"/>
              <a:t>Fragmented limb begins to develop star formation</a:t>
            </a:r>
            <a:endParaRPr lang="en-US" dirty="0"/>
          </a:p>
        </p:txBody>
      </p:sp>
      <p:cxnSp>
        <p:nvCxnSpPr>
          <p:cNvPr id="10" name="Straight Arrow Connector 9"/>
          <p:cNvCxnSpPr/>
          <p:nvPr/>
        </p:nvCxnSpPr>
        <p:spPr>
          <a:xfrm>
            <a:off x="1371600" y="3962400"/>
            <a:ext cx="1676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799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Sexual </a:t>
            </a:r>
            <a:r>
              <a:rPr lang="en-US" dirty="0" smtClean="0"/>
              <a:t>Reproduction</a:t>
            </a:r>
          </a:p>
          <a:p>
            <a:pPr marL="68580" indent="0">
              <a:buNone/>
            </a:pPr>
            <a:r>
              <a:rPr lang="en-US" dirty="0" smtClean="0"/>
              <a:t>Reproduction is dependent on fertilization. </a:t>
            </a:r>
          </a:p>
          <a:p>
            <a:pPr marL="68580" indent="0">
              <a:buNone/>
            </a:pPr>
            <a:r>
              <a:rPr lang="en-US" dirty="0" smtClean="0"/>
              <a:t>External fertilization- out of body experience where eggs and sperm are released into the water by either one or both sexes. This fertilization technique requires water because animal sperm must be able to swim to the eggs.</a:t>
            </a:r>
          </a:p>
          <a:p>
            <a:pPr marL="68580" indent="0">
              <a:buNone/>
            </a:pPr>
            <a:r>
              <a:rPr lang="en-US" dirty="0" smtClean="0"/>
              <a:t>Internal fertilization- practiced by species that lay shelled eggs or have a period of internal embryotic development. </a:t>
            </a:r>
          </a:p>
          <a:p>
            <a:pPr marL="68580" indent="0">
              <a:buNone/>
            </a:pPr>
            <a:endParaRPr lang="en-US" dirty="0"/>
          </a:p>
        </p:txBody>
      </p:sp>
      <p:sp>
        <p:nvSpPr>
          <p:cNvPr id="3" name="Title 2"/>
          <p:cNvSpPr>
            <a:spLocks noGrp="1"/>
          </p:cNvSpPr>
          <p:nvPr>
            <p:ph type="title"/>
          </p:nvPr>
        </p:nvSpPr>
        <p:spPr>
          <a:xfrm>
            <a:off x="4800600" y="685800"/>
            <a:ext cx="3304572" cy="1463153"/>
          </a:xfrm>
        </p:spPr>
        <p:txBody>
          <a:bodyPr/>
          <a:lstStyle/>
          <a:p>
            <a:r>
              <a:rPr lang="en-US" dirty="0" smtClean="0"/>
              <a:t>Sexual Reproducers</a:t>
            </a:r>
            <a:endParaRPr lang="en-US" dirty="0"/>
          </a:p>
        </p:txBody>
      </p:sp>
      <p:sp>
        <p:nvSpPr>
          <p:cNvPr id="4" name="Text Placeholder 3"/>
          <p:cNvSpPr>
            <a:spLocks noGrp="1"/>
          </p:cNvSpPr>
          <p:nvPr>
            <p:ph type="body" sz="half" idx="2"/>
          </p:nvPr>
        </p:nvSpPr>
        <p:spPr>
          <a:xfrm>
            <a:off x="4724400" y="2209800"/>
            <a:ext cx="3298784" cy="3657600"/>
          </a:xfrm>
        </p:spPr>
        <p:txBody>
          <a:bodyPr>
            <a:normAutofit/>
          </a:bodyPr>
          <a:lstStyle/>
          <a:p>
            <a:pPr marL="285750" indent="-285750">
              <a:buFontTx/>
              <a:buChar char="-"/>
            </a:pPr>
            <a:r>
              <a:rPr lang="en-US" dirty="0" smtClean="0"/>
              <a:t>Humans</a:t>
            </a:r>
          </a:p>
          <a:p>
            <a:pPr marL="285750" indent="-285750">
              <a:buFontTx/>
              <a:buChar char="-"/>
            </a:pPr>
            <a:r>
              <a:rPr lang="en-US" dirty="0" smtClean="0"/>
              <a:t>Flowering Plants</a:t>
            </a:r>
          </a:p>
          <a:p>
            <a:pPr marL="285750" indent="-285750">
              <a:buFontTx/>
              <a:buChar char="-"/>
            </a:pPr>
            <a:r>
              <a:rPr lang="en-US" dirty="0" smtClean="0"/>
              <a:t>Cats and Dogs</a:t>
            </a:r>
          </a:p>
          <a:p>
            <a:pPr marL="285750" indent="-285750">
              <a:buFontTx/>
              <a:buChar char="-"/>
            </a:pPr>
            <a:r>
              <a:rPr lang="en-US" dirty="0" smtClean="0"/>
              <a:t> Dolphins</a:t>
            </a:r>
          </a:p>
          <a:p>
            <a:pPr marL="285750" indent="-285750">
              <a:buFontTx/>
              <a:buChar char="-"/>
            </a:pPr>
            <a:r>
              <a:rPr lang="en-US" dirty="0" smtClean="0"/>
              <a:t>Snakes</a:t>
            </a:r>
          </a:p>
          <a:p>
            <a:pPr marL="285750" indent="-285750">
              <a:buFontTx/>
              <a:buChar char="-"/>
            </a:pPr>
            <a:r>
              <a:rPr lang="en-US" dirty="0" smtClean="0"/>
              <a:t>Turtles</a:t>
            </a:r>
          </a:p>
          <a:p>
            <a:pPr marL="285750" indent="-285750">
              <a:buFontTx/>
              <a:buChar char="-"/>
            </a:pPr>
            <a:r>
              <a:rPr lang="en-US" dirty="0" smtClean="0"/>
              <a:t>Monkeys and apes</a:t>
            </a:r>
          </a:p>
          <a:p>
            <a:pPr marL="285750" indent="-285750">
              <a:buFontTx/>
              <a:buChar char="-"/>
            </a:pPr>
            <a:r>
              <a:rPr lang="en-US" dirty="0" smtClean="0"/>
              <a:t>Seahorses </a:t>
            </a:r>
          </a:p>
          <a:p>
            <a:pPr marL="285750" indent="-285750">
              <a:buFontTx/>
              <a:buChar char="-"/>
            </a:pPr>
            <a:r>
              <a:rPr lang="en-US" dirty="0" smtClean="0"/>
              <a:t>Lions and tigers</a:t>
            </a:r>
          </a:p>
          <a:p>
            <a:pPr marL="285750" indent="-285750">
              <a:buFontTx/>
              <a:buChar char="-"/>
            </a:pPr>
            <a:r>
              <a:rPr lang="en-US" dirty="0" smtClean="0"/>
              <a:t>Elephants</a:t>
            </a:r>
          </a:p>
          <a:p>
            <a:pPr marL="285750" indent="-285750">
              <a:buFontTx/>
              <a:buChar char="-"/>
            </a:pPr>
            <a:r>
              <a:rPr lang="en-US" dirty="0" smtClean="0"/>
              <a:t>Giraffes</a:t>
            </a:r>
          </a:p>
          <a:p>
            <a:pPr marL="285750" indent="-285750">
              <a:buFontTx/>
              <a:buChar char="-"/>
            </a:pPr>
            <a:r>
              <a:rPr lang="en-US" dirty="0" smtClean="0"/>
              <a:t>Crocodiles</a:t>
            </a:r>
          </a:p>
          <a:p>
            <a:pPr marL="285750" indent="-285750">
              <a:buFontTx/>
              <a:buChar char="-"/>
            </a:pPr>
            <a:endParaRPr lang="en-US" dirty="0" smtClean="0"/>
          </a:p>
          <a:p>
            <a:pPr marL="285750" indent="-285750">
              <a:buFontTx/>
              <a:buChar char="-"/>
            </a:pPr>
            <a:endParaRPr lang="en-US" dirty="0" smtClean="0"/>
          </a:p>
          <a:p>
            <a:pPr marL="285750" indent="-285750">
              <a:buFontTx/>
              <a:buChar char="-"/>
            </a:pPr>
            <a:endParaRPr lang="en-US" dirty="0" smtClean="0"/>
          </a:p>
          <a:p>
            <a:pPr marL="285750" indent="-285750">
              <a:buFontTx/>
              <a:buChar char="-"/>
            </a:pPr>
            <a:endParaRPr lang="en-US" dirty="0"/>
          </a:p>
        </p:txBody>
      </p:sp>
    </p:spTree>
    <p:extLst>
      <p:ext uri="{BB962C8B-B14F-4D97-AF65-F5344CB8AC3E}">
        <p14:creationId xmlns:p14="http://schemas.microsoft.com/office/powerpoint/2010/main" val="1584707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019800" y="706582"/>
            <a:ext cx="2590800" cy="6019800"/>
          </a:xfrm>
        </p:spPr>
        <p:txBody>
          <a:bodyPr>
            <a:normAutofit/>
          </a:bodyPr>
          <a:lstStyle/>
          <a:p>
            <a:pPr marL="285750" indent="-285750">
              <a:buFontTx/>
              <a:buChar char="-"/>
            </a:pPr>
            <a:r>
              <a:rPr lang="en-US" dirty="0"/>
              <a:t>Dolphins reproduce sexually. Dolphins are one of the only animals to engage is sexual reproduction for pleasure. According to National Geography, dolphins reproduce to create  social bonds between colonies.   Unlike some animals such as Gibbons and Swans who  have mate for life partners, female dolphins will mate with a  large variety of male dolphins to ensure they have the best chance of fertilizing their eggs. </a:t>
            </a:r>
          </a:p>
          <a:p>
            <a:pPr marL="285750" indent="-285750">
              <a:buFontTx/>
              <a:buChar cha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5029200"/>
            <a:ext cx="2520078" cy="16764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6253" y="3302092"/>
            <a:ext cx="2366365" cy="1574708"/>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7568" y="1676400"/>
            <a:ext cx="2080009" cy="13716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12" y="3302092"/>
            <a:ext cx="2175656" cy="1447800"/>
          </a:xfrm>
          <a:prstGeom prst="rect">
            <a:avLst/>
          </a:prstGeom>
        </p:spPr>
      </p:pic>
      <p:cxnSp>
        <p:nvCxnSpPr>
          <p:cNvPr id="17" name="Straight Arrow Connector 16"/>
          <p:cNvCxnSpPr/>
          <p:nvPr/>
        </p:nvCxnSpPr>
        <p:spPr>
          <a:xfrm>
            <a:off x="4317577" y="2336074"/>
            <a:ext cx="711623" cy="93989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 name="TextBox 17"/>
          <p:cNvSpPr txBox="1"/>
          <p:nvPr/>
        </p:nvSpPr>
        <p:spPr>
          <a:xfrm>
            <a:off x="4468594" y="1685049"/>
            <a:ext cx="1703606" cy="1200329"/>
          </a:xfrm>
          <a:prstGeom prst="rect">
            <a:avLst/>
          </a:prstGeom>
          <a:solidFill>
            <a:schemeClr val="bg2"/>
          </a:solidFill>
        </p:spPr>
        <p:txBody>
          <a:bodyPr wrap="square" rtlCol="0">
            <a:spAutoFit/>
          </a:bodyPr>
          <a:lstStyle/>
          <a:p>
            <a:r>
              <a:rPr lang="en-US" sz="1200" dirty="0" smtClean="0"/>
              <a:t>Dolphins give birth to live young, tail first. Female dolphins wait 3-4 years between claves. </a:t>
            </a:r>
            <a:endParaRPr lang="en-US" sz="1200" dirty="0"/>
          </a:p>
        </p:txBody>
      </p:sp>
      <p:cxnSp>
        <p:nvCxnSpPr>
          <p:cNvPr id="20" name="Straight Arrow Connector 19"/>
          <p:cNvCxnSpPr/>
          <p:nvPr/>
        </p:nvCxnSpPr>
        <p:spPr>
          <a:xfrm flipH="1">
            <a:off x="4317577" y="4876800"/>
            <a:ext cx="355811"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1" name="TextBox 20"/>
          <p:cNvSpPr txBox="1"/>
          <p:nvPr/>
        </p:nvSpPr>
        <p:spPr>
          <a:xfrm>
            <a:off x="4673388" y="5067300"/>
            <a:ext cx="1346412" cy="830997"/>
          </a:xfrm>
          <a:prstGeom prst="rect">
            <a:avLst/>
          </a:prstGeom>
          <a:solidFill>
            <a:schemeClr val="bg2"/>
          </a:solidFill>
        </p:spPr>
        <p:txBody>
          <a:bodyPr wrap="square" rtlCol="0">
            <a:spAutoFit/>
          </a:bodyPr>
          <a:lstStyle/>
          <a:p>
            <a:r>
              <a:rPr lang="en-US" sz="1200" dirty="0" smtClean="0"/>
              <a:t>Calves stay with their mothers for up to 6years</a:t>
            </a:r>
            <a:endParaRPr lang="en-US" sz="1200" dirty="0"/>
          </a:p>
        </p:txBody>
      </p:sp>
      <p:cxnSp>
        <p:nvCxnSpPr>
          <p:cNvPr id="23" name="Straight Arrow Connector 22"/>
          <p:cNvCxnSpPr/>
          <p:nvPr/>
        </p:nvCxnSpPr>
        <p:spPr>
          <a:xfrm flipH="1" flipV="1">
            <a:off x="1371600" y="4749892"/>
            <a:ext cx="381000" cy="5079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4" name="TextBox 23"/>
          <p:cNvSpPr txBox="1"/>
          <p:nvPr/>
        </p:nvSpPr>
        <p:spPr>
          <a:xfrm>
            <a:off x="166255" y="5003846"/>
            <a:ext cx="1219200" cy="1200329"/>
          </a:xfrm>
          <a:prstGeom prst="rect">
            <a:avLst/>
          </a:prstGeom>
          <a:solidFill>
            <a:schemeClr val="bg2"/>
          </a:solidFill>
        </p:spPr>
        <p:txBody>
          <a:bodyPr wrap="square" rtlCol="0">
            <a:spAutoFit/>
          </a:bodyPr>
          <a:lstStyle/>
          <a:p>
            <a:r>
              <a:rPr lang="en-US" sz="1200" dirty="0" smtClean="0"/>
              <a:t>Dolphins first mate and reproduce calves at around 8-10 years of age. </a:t>
            </a:r>
            <a:endParaRPr lang="en-US" sz="1200" dirty="0"/>
          </a:p>
        </p:txBody>
      </p:sp>
      <p:cxnSp>
        <p:nvCxnSpPr>
          <p:cNvPr id="26" name="Straight Arrow Connector 25"/>
          <p:cNvCxnSpPr/>
          <p:nvPr/>
        </p:nvCxnSpPr>
        <p:spPr>
          <a:xfrm flipV="1">
            <a:off x="1562100" y="2806020"/>
            <a:ext cx="495300" cy="46994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 name="TextBox 26"/>
          <p:cNvSpPr txBox="1"/>
          <p:nvPr/>
        </p:nvSpPr>
        <p:spPr>
          <a:xfrm>
            <a:off x="609600" y="1876642"/>
            <a:ext cx="1143000" cy="1015663"/>
          </a:xfrm>
          <a:prstGeom prst="rect">
            <a:avLst/>
          </a:prstGeom>
          <a:solidFill>
            <a:schemeClr val="bg2"/>
          </a:solidFill>
          <a:ln>
            <a:solidFill>
              <a:schemeClr val="accent1"/>
            </a:solidFill>
          </a:ln>
        </p:spPr>
        <p:txBody>
          <a:bodyPr wrap="square" rtlCol="0">
            <a:spAutoFit/>
          </a:bodyPr>
          <a:lstStyle/>
          <a:p>
            <a:r>
              <a:rPr lang="en-US" sz="1200" dirty="0" smtClean="0"/>
              <a:t>Dolphins carry their calves for up to 18 months. </a:t>
            </a:r>
            <a:endParaRPr lang="en-US" sz="1200" dirty="0"/>
          </a:p>
        </p:txBody>
      </p:sp>
      <p:sp>
        <p:nvSpPr>
          <p:cNvPr id="28" name="Rectangle 27"/>
          <p:cNvSpPr/>
          <p:nvPr/>
        </p:nvSpPr>
        <p:spPr>
          <a:xfrm>
            <a:off x="2057400" y="3475166"/>
            <a:ext cx="1965603" cy="1015663"/>
          </a:xfrm>
          <a:prstGeom prst="rect">
            <a:avLst/>
          </a:prstGeom>
          <a:noFill/>
        </p:spPr>
        <p:txBody>
          <a:bodyPr wrap="none" lIns="91440" tIns="45720" rIns="91440" bIns="45720">
            <a:spAutoFit/>
          </a:bodyPr>
          <a:lstStyle/>
          <a:p>
            <a:pPr algn="ctr"/>
            <a:r>
              <a:rPr lang="en-US" sz="3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Dolphin</a:t>
            </a:r>
          </a:p>
          <a:p>
            <a:pPr algn="ctr"/>
            <a:r>
              <a:rPr lang="en-US" sz="3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Lifecycle</a:t>
            </a:r>
            <a:endParaRPr lang="en-US" sz="3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0358519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88</TotalTime>
  <Words>299</Words>
  <Application>Microsoft Office PowerPoint</Application>
  <PresentationFormat>On-screen Show (4:3)</PresentationFormat>
  <Paragraphs>48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Reproduction</vt:lpstr>
      <vt:lpstr>PowerPoint Presentation</vt:lpstr>
      <vt:lpstr>Asexual Reproducers</vt:lpstr>
      <vt:lpstr>Starfish Lifecycle </vt:lpstr>
      <vt:lpstr>Sexual Reproducers</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dc:title>
  <dc:creator>Josie Evans</dc:creator>
  <cp:lastModifiedBy>Josie Evans</cp:lastModifiedBy>
  <cp:revision>9</cp:revision>
  <dcterms:created xsi:type="dcterms:W3CDTF">2014-07-15T18:05:27Z</dcterms:created>
  <dcterms:modified xsi:type="dcterms:W3CDTF">2014-07-15T22:20:30Z</dcterms:modified>
</cp:coreProperties>
</file>